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904" r:id="rId2"/>
    <p:sldId id="350" r:id="rId3"/>
    <p:sldId id="905" r:id="rId4"/>
    <p:sldId id="906" r:id="rId5"/>
    <p:sldId id="907" r:id="rId6"/>
    <p:sldId id="908" r:id="rId7"/>
    <p:sldId id="909" r:id="rId8"/>
    <p:sldId id="911" r:id="rId9"/>
    <p:sldId id="910" r:id="rId10"/>
    <p:sldId id="912" r:id="rId11"/>
    <p:sldId id="913" r:id="rId12"/>
    <p:sldId id="914" r:id="rId13"/>
    <p:sldId id="915" r:id="rId14"/>
    <p:sldId id="937" r:id="rId15"/>
    <p:sldId id="916" r:id="rId16"/>
    <p:sldId id="918" r:id="rId17"/>
    <p:sldId id="919" r:id="rId18"/>
    <p:sldId id="921" r:id="rId19"/>
    <p:sldId id="828" r:id="rId20"/>
    <p:sldId id="830" r:id="rId21"/>
    <p:sldId id="831" r:id="rId22"/>
    <p:sldId id="832" r:id="rId23"/>
    <p:sldId id="923" r:id="rId24"/>
    <p:sldId id="924" r:id="rId25"/>
    <p:sldId id="922" r:id="rId26"/>
    <p:sldId id="925" r:id="rId27"/>
    <p:sldId id="920" r:id="rId28"/>
    <p:sldId id="917" r:id="rId29"/>
    <p:sldId id="926" r:id="rId30"/>
    <p:sldId id="797" r:id="rId31"/>
    <p:sldId id="798" r:id="rId32"/>
    <p:sldId id="799" r:id="rId33"/>
    <p:sldId id="844" r:id="rId34"/>
    <p:sldId id="892" r:id="rId35"/>
    <p:sldId id="927" r:id="rId36"/>
    <p:sldId id="859" r:id="rId37"/>
    <p:sldId id="860" r:id="rId38"/>
    <p:sldId id="861" r:id="rId39"/>
    <p:sldId id="847" r:id="rId40"/>
    <p:sldId id="848" r:id="rId41"/>
    <p:sldId id="849" r:id="rId42"/>
    <p:sldId id="850" r:id="rId43"/>
    <p:sldId id="851" r:id="rId44"/>
    <p:sldId id="852" r:id="rId45"/>
    <p:sldId id="853" r:id="rId46"/>
    <p:sldId id="854" r:id="rId47"/>
    <p:sldId id="858" r:id="rId48"/>
    <p:sldId id="856" r:id="rId49"/>
    <p:sldId id="855" r:id="rId50"/>
    <p:sldId id="928" r:id="rId51"/>
    <p:sldId id="889" r:id="rId52"/>
    <p:sldId id="934" r:id="rId53"/>
    <p:sldId id="935" r:id="rId54"/>
    <p:sldId id="863" r:id="rId55"/>
    <p:sldId id="936" r:id="rId56"/>
    <p:sldId id="872" r:id="rId57"/>
    <p:sldId id="873" r:id="rId58"/>
    <p:sldId id="874" r:id="rId59"/>
    <p:sldId id="875" r:id="rId60"/>
    <p:sldId id="876" r:id="rId61"/>
    <p:sldId id="321" r:id="rId6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0" autoAdjust="0"/>
    <p:restoredTop sz="88732" autoAdjust="0"/>
  </p:normalViewPr>
  <p:slideViewPr>
    <p:cSldViewPr showGuides="1">
      <p:cViewPr varScale="1">
        <p:scale>
          <a:sx n="270" d="100"/>
          <a:sy n="270" d="100"/>
        </p:scale>
        <p:origin x="1664" y="17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7" d="100"/>
        <a:sy n="67" d="100"/>
      </p:scale>
      <p:origin x="0" y="156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3C41E-D0E4-0942-867B-B1C24943C30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0758E73-D08D-1C48-89C5-1390405AE56E}">
      <dgm:prSet/>
      <dgm:spPr/>
      <dgm:t>
        <a:bodyPr/>
        <a:lstStyle/>
        <a:p>
          <a:r>
            <a:rPr lang="zh-CN"/>
            <a:t>（</a:t>
          </a:r>
          <a:r>
            <a:rPr lang="en-US"/>
            <a:t>1</a:t>
          </a:r>
          <a:r>
            <a:rPr lang="zh-CN"/>
            <a:t>）损失是否足够小？若是，则退出；若不是，计算损失函数的梯度。</a:t>
          </a:r>
        </a:p>
      </dgm:t>
    </dgm:pt>
    <dgm:pt modelId="{CFA8D999-9421-494C-B02D-03F6B994F6BC}" type="parTrans" cxnId="{61161ADC-7C08-384D-A32B-52F8E78036EC}">
      <dgm:prSet/>
      <dgm:spPr/>
      <dgm:t>
        <a:bodyPr/>
        <a:lstStyle/>
        <a:p>
          <a:endParaRPr lang="zh-CN" altLang="en-US"/>
        </a:p>
      </dgm:t>
    </dgm:pt>
    <dgm:pt modelId="{48A2C7CE-D9A9-204E-B21C-124AFD8B3228}" type="sibTrans" cxnId="{61161ADC-7C08-384D-A32B-52F8E78036EC}">
      <dgm:prSet/>
      <dgm:spPr/>
      <dgm:t>
        <a:bodyPr/>
        <a:lstStyle/>
        <a:p>
          <a:endParaRPr lang="zh-CN" altLang="en-US"/>
        </a:p>
      </dgm:t>
    </dgm:pt>
    <dgm:pt modelId="{9F2E2260-9DA1-D54F-A676-DC18945C7CC5}">
      <dgm:prSet/>
      <dgm:spPr/>
      <dgm:t>
        <a:bodyPr/>
        <a:lstStyle/>
        <a:p>
          <a:r>
            <a:rPr lang="zh-CN"/>
            <a:t>（</a:t>
          </a:r>
          <a:r>
            <a:rPr lang="en-US"/>
            <a:t>2</a:t>
          </a:r>
          <a:r>
            <a:rPr lang="zh-CN"/>
            <a:t>）按梯度的反方向走一小步，以减小损失。</a:t>
          </a:r>
        </a:p>
      </dgm:t>
    </dgm:pt>
    <dgm:pt modelId="{5956373C-C9A7-1A44-8659-20376DBDFF3F}" type="parTrans" cxnId="{C4F6C9C8-DFB5-094B-8163-58917D6F8260}">
      <dgm:prSet/>
      <dgm:spPr/>
      <dgm:t>
        <a:bodyPr/>
        <a:lstStyle/>
        <a:p>
          <a:endParaRPr lang="zh-CN" altLang="en-US"/>
        </a:p>
      </dgm:t>
    </dgm:pt>
    <dgm:pt modelId="{C9BD3DC1-3177-AB46-858B-DDC82656F6D8}" type="sibTrans" cxnId="{C4F6C9C8-DFB5-094B-8163-58917D6F8260}">
      <dgm:prSet/>
      <dgm:spPr/>
      <dgm:t>
        <a:bodyPr/>
        <a:lstStyle/>
        <a:p>
          <a:endParaRPr lang="zh-CN" altLang="en-US"/>
        </a:p>
      </dgm:t>
    </dgm:pt>
    <dgm:pt modelId="{AFBDE966-3EE6-8545-8934-1FAF292454B5}">
      <dgm:prSet/>
      <dgm:spPr/>
      <dgm:t>
        <a:bodyPr/>
        <a:lstStyle/>
        <a:p>
          <a:r>
            <a:rPr lang="zh-CN" dirty="0"/>
            <a:t>（</a:t>
          </a:r>
          <a:r>
            <a:rPr lang="en-US" dirty="0"/>
            <a:t>3</a:t>
          </a:r>
          <a:r>
            <a:rPr lang="zh-CN" dirty="0"/>
            <a:t>）循环到（</a:t>
          </a:r>
          <a:r>
            <a:rPr lang="en-US" dirty="0"/>
            <a:t>1</a:t>
          </a:r>
          <a:r>
            <a:rPr lang="zh-CN" dirty="0"/>
            <a:t>）。</a:t>
          </a:r>
        </a:p>
      </dgm:t>
    </dgm:pt>
    <dgm:pt modelId="{DE7AD0B3-CFCB-F84D-A5DB-21541B43D7AD}" type="parTrans" cxnId="{B8F617B9-2021-BB48-AAB0-583B1C553E59}">
      <dgm:prSet/>
      <dgm:spPr/>
      <dgm:t>
        <a:bodyPr/>
        <a:lstStyle/>
        <a:p>
          <a:endParaRPr lang="zh-CN" altLang="en-US"/>
        </a:p>
      </dgm:t>
    </dgm:pt>
    <dgm:pt modelId="{5072ADE6-56CE-1D4E-BB22-A5B1EFC7D93A}" type="sibTrans" cxnId="{B8F617B9-2021-BB48-AAB0-583B1C553E59}">
      <dgm:prSet/>
      <dgm:spPr/>
      <dgm:t>
        <a:bodyPr/>
        <a:lstStyle/>
        <a:p>
          <a:endParaRPr lang="zh-CN" altLang="en-US"/>
        </a:p>
      </dgm:t>
    </dgm:pt>
    <dgm:pt modelId="{C631B638-5FB4-E84A-88F7-373F4D960D78}" type="pres">
      <dgm:prSet presAssocID="{A813C41E-D0E4-0942-867B-B1C24943C308}" presName="linearFlow" presStyleCnt="0">
        <dgm:presLayoutVars>
          <dgm:dir/>
          <dgm:resizeHandles val="exact"/>
        </dgm:presLayoutVars>
      </dgm:prSet>
      <dgm:spPr/>
    </dgm:pt>
    <dgm:pt modelId="{FE5ED942-C94A-3C48-A272-AFAC3453EB17}" type="pres">
      <dgm:prSet presAssocID="{70758E73-D08D-1C48-89C5-1390405AE56E}" presName="composite" presStyleCnt="0"/>
      <dgm:spPr/>
    </dgm:pt>
    <dgm:pt modelId="{D7265D04-8069-E54C-B36A-2CBFA5827ADA}" type="pres">
      <dgm:prSet presAssocID="{70758E73-D08D-1C48-89C5-1390405AE56E}" presName="imgShp" presStyleLbl="fgImgPlace1" presStyleIdx="0" presStyleCnt="3"/>
      <dgm:spPr/>
    </dgm:pt>
    <dgm:pt modelId="{2EEE9A6B-C6F8-1344-A2D8-6EDDE0A02ACD}" type="pres">
      <dgm:prSet presAssocID="{70758E73-D08D-1C48-89C5-1390405AE56E}" presName="txShp" presStyleLbl="node1" presStyleIdx="0" presStyleCnt="3" custLinFactNeighborX="670" custLinFactNeighborY="-4745">
        <dgm:presLayoutVars>
          <dgm:bulletEnabled val="1"/>
        </dgm:presLayoutVars>
      </dgm:prSet>
      <dgm:spPr/>
    </dgm:pt>
    <dgm:pt modelId="{94B8975C-4E4D-4F46-ABB3-3E8FFB6E2885}" type="pres">
      <dgm:prSet presAssocID="{48A2C7CE-D9A9-204E-B21C-124AFD8B3228}" presName="spacing" presStyleCnt="0"/>
      <dgm:spPr/>
    </dgm:pt>
    <dgm:pt modelId="{8DC8E71D-9A36-6D40-852B-521D74C0BFB1}" type="pres">
      <dgm:prSet presAssocID="{9F2E2260-9DA1-D54F-A676-DC18945C7CC5}" presName="composite" presStyleCnt="0"/>
      <dgm:spPr/>
    </dgm:pt>
    <dgm:pt modelId="{48D3CBA7-1B0D-E148-9201-81A79449E405}" type="pres">
      <dgm:prSet presAssocID="{9F2E2260-9DA1-D54F-A676-DC18945C7CC5}" presName="imgShp" presStyleLbl="fgImgPlace1" presStyleIdx="1" presStyleCnt="3"/>
      <dgm:spPr/>
    </dgm:pt>
    <dgm:pt modelId="{31C50B1A-3604-4345-AE03-69E3962BE656}" type="pres">
      <dgm:prSet presAssocID="{9F2E2260-9DA1-D54F-A676-DC18945C7CC5}" presName="txShp" presStyleLbl="node1" presStyleIdx="1" presStyleCnt="3">
        <dgm:presLayoutVars>
          <dgm:bulletEnabled val="1"/>
        </dgm:presLayoutVars>
      </dgm:prSet>
      <dgm:spPr/>
    </dgm:pt>
    <dgm:pt modelId="{E4069D56-5E32-2F47-9B68-CEDB06F07A32}" type="pres">
      <dgm:prSet presAssocID="{C9BD3DC1-3177-AB46-858B-DDC82656F6D8}" presName="spacing" presStyleCnt="0"/>
      <dgm:spPr/>
    </dgm:pt>
    <dgm:pt modelId="{CD112F1D-C566-2E48-A8A2-D024A2BCBEF2}" type="pres">
      <dgm:prSet presAssocID="{AFBDE966-3EE6-8545-8934-1FAF292454B5}" presName="composite" presStyleCnt="0"/>
      <dgm:spPr/>
    </dgm:pt>
    <dgm:pt modelId="{AE18494F-567F-2949-9D8E-4B0919264D49}" type="pres">
      <dgm:prSet presAssocID="{AFBDE966-3EE6-8545-8934-1FAF292454B5}" presName="imgShp" presStyleLbl="fgImgPlace1" presStyleIdx="2" presStyleCnt="3"/>
      <dgm:spPr/>
    </dgm:pt>
    <dgm:pt modelId="{48F15ADF-017A-C241-87F2-F1163C49846C}" type="pres">
      <dgm:prSet presAssocID="{AFBDE966-3EE6-8545-8934-1FAF292454B5}" presName="txShp" presStyleLbl="node1" presStyleIdx="2" presStyleCnt="3">
        <dgm:presLayoutVars>
          <dgm:bulletEnabled val="1"/>
        </dgm:presLayoutVars>
      </dgm:prSet>
      <dgm:spPr/>
    </dgm:pt>
  </dgm:ptLst>
  <dgm:cxnLst>
    <dgm:cxn modelId="{67EEF423-2E2C-2441-A582-5919B158845D}" type="presOf" srcId="{A813C41E-D0E4-0942-867B-B1C24943C308}" destId="{C631B638-5FB4-E84A-88F7-373F4D960D78}" srcOrd="0" destOrd="0" presId="urn:microsoft.com/office/officeart/2005/8/layout/vList3"/>
    <dgm:cxn modelId="{C96A0529-0BD4-B544-ABE5-EE9432B0B942}" type="presOf" srcId="{AFBDE966-3EE6-8545-8934-1FAF292454B5}" destId="{48F15ADF-017A-C241-87F2-F1163C49846C}" srcOrd="0" destOrd="0" presId="urn:microsoft.com/office/officeart/2005/8/layout/vList3"/>
    <dgm:cxn modelId="{0E4BD8B5-8862-8040-B053-2BA61E62926F}" type="presOf" srcId="{9F2E2260-9DA1-D54F-A676-DC18945C7CC5}" destId="{31C50B1A-3604-4345-AE03-69E3962BE656}" srcOrd="0" destOrd="0" presId="urn:microsoft.com/office/officeart/2005/8/layout/vList3"/>
    <dgm:cxn modelId="{B8F617B9-2021-BB48-AAB0-583B1C553E59}" srcId="{A813C41E-D0E4-0942-867B-B1C24943C308}" destId="{AFBDE966-3EE6-8545-8934-1FAF292454B5}" srcOrd="2" destOrd="0" parTransId="{DE7AD0B3-CFCB-F84D-A5DB-21541B43D7AD}" sibTransId="{5072ADE6-56CE-1D4E-BB22-A5B1EFC7D93A}"/>
    <dgm:cxn modelId="{74026BC0-413C-004B-AA24-786CE7B2F2D1}" type="presOf" srcId="{70758E73-D08D-1C48-89C5-1390405AE56E}" destId="{2EEE9A6B-C6F8-1344-A2D8-6EDDE0A02ACD}" srcOrd="0" destOrd="0" presId="urn:microsoft.com/office/officeart/2005/8/layout/vList3"/>
    <dgm:cxn modelId="{C4F6C9C8-DFB5-094B-8163-58917D6F8260}" srcId="{A813C41E-D0E4-0942-867B-B1C24943C308}" destId="{9F2E2260-9DA1-D54F-A676-DC18945C7CC5}" srcOrd="1" destOrd="0" parTransId="{5956373C-C9A7-1A44-8659-20376DBDFF3F}" sibTransId="{C9BD3DC1-3177-AB46-858B-DDC82656F6D8}"/>
    <dgm:cxn modelId="{61161ADC-7C08-384D-A32B-52F8E78036EC}" srcId="{A813C41E-D0E4-0942-867B-B1C24943C308}" destId="{70758E73-D08D-1C48-89C5-1390405AE56E}" srcOrd="0" destOrd="0" parTransId="{CFA8D999-9421-494C-B02D-03F6B994F6BC}" sibTransId="{48A2C7CE-D9A9-204E-B21C-124AFD8B3228}"/>
    <dgm:cxn modelId="{F145184B-F08D-914D-A88A-212C58E644EC}" type="presParOf" srcId="{C631B638-5FB4-E84A-88F7-373F4D960D78}" destId="{FE5ED942-C94A-3C48-A272-AFAC3453EB17}" srcOrd="0" destOrd="0" presId="urn:microsoft.com/office/officeart/2005/8/layout/vList3"/>
    <dgm:cxn modelId="{EB823DCF-317B-3647-A390-DD110BBFE6AC}" type="presParOf" srcId="{FE5ED942-C94A-3C48-A272-AFAC3453EB17}" destId="{D7265D04-8069-E54C-B36A-2CBFA5827ADA}" srcOrd="0" destOrd="0" presId="urn:microsoft.com/office/officeart/2005/8/layout/vList3"/>
    <dgm:cxn modelId="{3E49D301-55E1-CB44-A696-14B9F7DF6B7C}" type="presParOf" srcId="{FE5ED942-C94A-3C48-A272-AFAC3453EB17}" destId="{2EEE9A6B-C6F8-1344-A2D8-6EDDE0A02ACD}" srcOrd="1" destOrd="0" presId="urn:microsoft.com/office/officeart/2005/8/layout/vList3"/>
    <dgm:cxn modelId="{7C9CA8AE-07CA-BA49-8DF0-D984C7BFDC09}" type="presParOf" srcId="{C631B638-5FB4-E84A-88F7-373F4D960D78}" destId="{94B8975C-4E4D-4F46-ABB3-3E8FFB6E2885}" srcOrd="1" destOrd="0" presId="urn:microsoft.com/office/officeart/2005/8/layout/vList3"/>
    <dgm:cxn modelId="{284C0034-E2A7-F743-BB07-B80911CFC288}" type="presParOf" srcId="{C631B638-5FB4-E84A-88F7-373F4D960D78}" destId="{8DC8E71D-9A36-6D40-852B-521D74C0BFB1}" srcOrd="2" destOrd="0" presId="urn:microsoft.com/office/officeart/2005/8/layout/vList3"/>
    <dgm:cxn modelId="{51E0F2C2-08BE-0648-B5AE-3F70C45182AE}" type="presParOf" srcId="{8DC8E71D-9A36-6D40-852B-521D74C0BFB1}" destId="{48D3CBA7-1B0D-E148-9201-81A79449E405}" srcOrd="0" destOrd="0" presId="urn:microsoft.com/office/officeart/2005/8/layout/vList3"/>
    <dgm:cxn modelId="{FECBFE06-571A-C14E-9EB4-D5BFAE6850F8}" type="presParOf" srcId="{8DC8E71D-9A36-6D40-852B-521D74C0BFB1}" destId="{31C50B1A-3604-4345-AE03-69E3962BE656}" srcOrd="1" destOrd="0" presId="urn:microsoft.com/office/officeart/2005/8/layout/vList3"/>
    <dgm:cxn modelId="{ED5D44BF-3E64-2A4C-8134-3327F1012F1E}" type="presParOf" srcId="{C631B638-5FB4-E84A-88F7-373F4D960D78}" destId="{E4069D56-5E32-2F47-9B68-CEDB06F07A32}" srcOrd="3" destOrd="0" presId="urn:microsoft.com/office/officeart/2005/8/layout/vList3"/>
    <dgm:cxn modelId="{A3B4FA8A-C773-3348-BE76-8F90915CC821}" type="presParOf" srcId="{C631B638-5FB4-E84A-88F7-373F4D960D78}" destId="{CD112F1D-C566-2E48-A8A2-D024A2BCBEF2}" srcOrd="4" destOrd="0" presId="urn:microsoft.com/office/officeart/2005/8/layout/vList3"/>
    <dgm:cxn modelId="{99CF4843-1D34-4741-B232-DBBC2A23DF14}" type="presParOf" srcId="{CD112F1D-C566-2E48-A8A2-D024A2BCBEF2}" destId="{AE18494F-567F-2949-9D8E-4B0919264D49}" srcOrd="0" destOrd="0" presId="urn:microsoft.com/office/officeart/2005/8/layout/vList3"/>
    <dgm:cxn modelId="{668E75A6-F044-5C45-9289-615D5C6231A6}" type="presParOf" srcId="{CD112F1D-C566-2E48-A8A2-D024A2BCBEF2}" destId="{48F15ADF-017A-C241-87F2-F1163C49846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583AE7-CA80-9F46-934B-E858C2EAB34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00909793-529F-1244-A04E-B1FFE1100AF2}">
      <dgm:prSet/>
      <dgm:spPr/>
      <dgm:t>
        <a:bodyPr/>
        <a:lstStyle/>
        <a:p>
          <a:r>
            <a:rPr lang="zh-CN" dirty="0"/>
            <a:t>① 正向传播输入信息，实现分类功能；</a:t>
          </a:r>
        </a:p>
      </dgm:t>
    </dgm:pt>
    <dgm:pt modelId="{4545E4E3-183F-0845-AD49-066F8F3A2773}" type="parTrans" cxnId="{44D18DB8-B744-314F-BC48-A0A300D2BEB2}">
      <dgm:prSet/>
      <dgm:spPr/>
      <dgm:t>
        <a:bodyPr/>
        <a:lstStyle/>
        <a:p>
          <a:endParaRPr lang="zh-CN" altLang="en-US"/>
        </a:p>
      </dgm:t>
    </dgm:pt>
    <dgm:pt modelId="{895CA464-A803-C749-B738-E7AD7C1EF1F7}" type="sibTrans" cxnId="{44D18DB8-B744-314F-BC48-A0A300D2BEB2}">
      <dgm:prSet/>
      <dgm:spPr/>
      <dgm:t>
        <a:bodyPr/>
        <a:lstStyle/>
        <a:p>
          <a:endParaRPr lang="zh-CN" altLang="en-US"/>
        </a:p>
      </dgm:t>
    </dgm:pt>
    <dgm:pt modelId="{05C75313-702D-0E49-A2C1-72995C87AA45}">
      <dgm:prSet/>
      <dgm:spPr/>
      <dgm:t>
        <a:bodyPr/>
        <a:lstStyle/>
        <a:p>
          <a:r>
            <a:rPr lang="zh-CN" dirty="0"/>
            <a:t>② 反向传播误差，调整网络权值。</a:t>
          </a:r>
        </a:p>
      </dgm:t>
    </dgm:pt>
    <dgm:pt modelId="{DCEC0EC6-4F02-A145-85F3-0046C397385C}" type="parTrans" cxnId="{98B7DFBC-F59D-364A-96DA-DA59D27EECB4}">
      <dgm:prSet/>
      <dgm:spPr/>
      <dgm:t>
        <a:bodyPr/>
        <a:lstStyle/>
        <a:p>
          <a:endParaRPr lang="zh-CN" altLang="en-US"/>
        </a:p>
      </dgm:t>
    </dgm:pt>
    <dgm:pt modelId="{02C59F7C-FE37-EB4C-AAFF-332548C86190}" type="sibTrans" cxnId="{98B7DFBC-F59D-364A-96DA-DA59D27EECB4}">
      <dgm:prSet/>
      <dgm:spPr/>
      <dgm:t>
        <a:bodyPr/>
        <a:lstStyle/>
        <a:p>
          <a:endParaRPr lang="zh-CN" altLang="en-US"/>
        </a:p>
      </dgm:t>
    </dgm:pt>
    <dgm:pt modelId="{D6095ADE-2DC6-6741-BDFB-3FAC81F67992}" type="pres">
      <dgm:prSet presAssocID="{29583AE7-CA80-9F46-934B-E858C2EAB348}" presName="linear" presStyleCnt="0">
        <dgm:presLayoutVars>
          <dgm:animLvl val="lvl"/>
          <dgm:resizeHandles val="exact"/>
        </dgm:presLayoutVars>
      </dgm:prSet>
      <dgm:spPr/>
    </dgm:pt>
    <dgm:pt modelId="{F3634BD7-4876-4C4A-9A23-0ED99995EEB6}" type="pres">
      <dgm:prSet presAssocID="{00909793-529F-1244-A04E-B1FFE1100A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F019F1-2510-264A-853B-5E89744137F8}" type="pres">
      <dgm:prSet presAssocID="{895CA464-A803-C749-B738-E7AD7C1EF1F7}" presName="spacer" presStyleCnt="0"/>
      <dgm:spPr/>
    </dgm:pt>
    <dgm:pt modelId="{FE5BA0F0-48A7-4D4D-A1D0-F0D4032B96D1}" type="pres">
      <dgm:prSet presAssocID="{05C75313-702D-0E49-A2C1-72995C87AA4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30DC864-1F90-D740-AF80-F515510A450C}" type="presOf" srcId="{05C75313-702D-0E49-A2C1-72995C87AA45}" destId="{FE5BA0F0-48A7-4D4D-A1D0-F0D4032B96D1}" srcOrd="0" destOrd="0" presId="urn:microsoft.com/office/officeart/2005/8/layout/vList2"/>
    <dgm:cxn modelId="{D35AAA91-8D68-FC4E-B8A7-C004E606431C}" type="presOf" srcId="{00909793-529F-1244-A04E-B1FFE1100AF2}" destId="{F3634BD7-4876-4C4A-9A23-0ED99995EEB6}" srcOrd="0" destOrd="0" presId="urn:microsoft.com/office/officeart/2005/8/layout/vList2"/>
    <dgm:cxn modelId="{E2C63E96-B08A-AB44-84BA-AB4705437440}" type="presOf" srcId="{29583AE7-CA80-9F46-934B-E858C2EAB348}" destId="{D6095ADE-2DC6-6741-BDFB-3FAC81F67992}" srcOrd="0" destOrd="0" presId="urn:microsoft.com/office/officeart/2005/8/layout/vList2"/>
    <dgm:cxn modelId="{44D18DB8-B744-314F-BC48-A0A300D2BEB2}" srcId="{29583AE7-CA80-9F46-934B-E858C2EAB348}" destId="{00909793-529F-1244-A04E-B1FFE1100AF2}" srcOrd="0" destOrd="0" parTransId="{4545E4E3-183F-0845-AD49-066F8F3A2773}" sibTransId="{895CA464-A803-C749-B738-E7AD7C1EF1F7}"/>
    <dgm:cxn modelId="{98B7DFBC-F59D-364A-96DA-DA59D27EECB4}" srcId="{29583AE7-CA80-9F46-934B-E858C2EAB348}" destId="{05C75313-702D-0E49-A2C1-72995C87AA45}" srcOrd="1" destOrd="0" parTransId="{DCEC0EC6-4F02-A145-85F3-0046C397385C}" sibTransId="{02C59F7C-FE37-EB4C-AAFF-332548C86190}"/>
    <dgm:cxn modelId="{71249055-FB39-2E4D-B205-B1330509375B}" type="presParOf" srcId="{D6095ADE-2DC6-6741-BDFB-3FAC81F67992}" destId="{F3634BD7-4876-4C4A-9A23-0ED99995EEB6}" srcOrd="0" destOrd="0" presId="urn:microsoft.com/office/officeart/2005/8/layout/vList2"/>
    <dgm:cxn modelId="{F8EF4FED-E66F-304E-A345-F59A864DF51E}" type="presParOf" srcId="{D6095ADE-2DC6-6741-BDFB-3FAC81F67992}" destId="{C1F019F1-2510-264A-853B-5E89744137F8}" srcOrd="1" destOrd="0" presId="urn:microsoft.com/office/officeart/2005/8/layout/vList2"/>
    <dgm:cxn modelId="{F7ABCD66-9337-FD42-BA78-1F682718D772}" type="presParOf" srcId="{D6095ADE-2DC6-6741-BDFB-3FAC81F67992}" destId="{FE5BA0F0-48A7-4D4D-A1D0-F0D4032B96D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E9A6B-C6F8-1344-A2D8-6EDDE0A02ACD}">
      <dsp:nvSpPr>
        <dsp:cNvPr id="0" name=""/>
        <dsp:cNvSpPr/>
      </dsp:nvSpPr>
      <dsp:spPr>
        <a:xfrm rot="10800000">
          <a:off x="1370628" y="0"/>
          <a:ext cx="4369535" cy="9630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66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（</a:t>
          </a:r>
          <a:r>
            <a:rPr lang="en-US" sz="1800" kern="1200"/>
            <a:t>1</a:t>
          </a:r>
          <a:r>
            <a:rPr lang="zh-CN" sz="1800" kern="1200"/>
            <a:t>）损失是否足够小？若是，则退出；若不是，计算损失函数的梯度。</a:t>
          </a:r>
        </a:p>
      </dsp:txBody>
      <dsp:txXfrm rot="10800000">
        <a:off x="1611383" y="0"/>
        <a:ext cx="4128780" cy="963022"/>
      </dsp:txXfrm>
    </dsp:sp>
    <dsp:sp modelId="{D7265D04-8069-E54C-B36A-2CBFA5827ADA}">
      <dsp:nvSpPr>
        <dsp:cNvPr id="0" name=""/>
        <dsp:cNvSpPr/>
      </dsp:nvSpPr>
      <dsp:spPr>
        <a:xfrm>
          <a:off x="859841" y="689"/>
          <a:ext cx="963022" cy="963022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50B1A-3604-4345-AE03-69E3962BE656}">
      <dsp:nvSpPr>
        <dsp:cNvPr id="0" name=""/>
        <dsp:cNvSpPr/>
      </dsp:nvSpPr>
      <dsp:spPr>
        <a:xfrm rot="10800000">
          <a:off x="1341352" y="1251181"/>
          <a:ext cx="4369535" cy="96302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66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（</a:t>
          </a:r>
          <a:r>
            <a:rPr lang="en-US" sz="1800" kern="1200"/>
            <a:t>2</a:t>
          </a:r>
          <a:r>
            <a:rPr lang="zh-CN" sz="1800" kern="1200"/>
            <a:t>）按梯度的反方向走一小步，以减小损失。</a:t>
          </a:r>
        </a:p>
      </dsp:txBody>
      <dsp:txXfrm rot="10800000">
        <a:off x="1582107" y="1251181"/>
        <a:ext cx="4128780" cy="963022"/>
      </dsp:txXfrm>
    </dsp:sp>
    <dsp:sp modelId="{48D3CBA7-1B0D-E148-9201-81A79449E405}">
      <dsp:nvSpPr>
        <dsp:cNvPr id="0" name=""/>
        <dsp:cNvSpPr/>
      </dsp:nvSpPr>
      <dsp:spPr>
        <a:xfrm>
          <a:off x="859841" y="1251181"/>
          <a:ext cx="963022" cy="963022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15ADF-017A-C241-87F2-F1163C49846C}">
      <dsp:nvSpPr>
        <dsp:cNvPr id="0" name=""/>
        <dsp:cNvSpPr/>
      </dsp:nvSpPr>
      <dsp:spPr>
        <a:xfrm rot="10800000">
          <a:off x="1341352" y="2501673"/>
          <a:ext cx="4369535" cy="96302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66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（</a:t>
          </a:r>
          <a:r>
            <a:rPr lang="en-US" sz="1800" kern="1200" dirty="0"/>
            <a:t>3</a:t>
          </a:r>
          <a:r>
            <a:rPr lang="zh-CN" sz="1800" kern="1200" dirty="0"/>
            <a:t>）循环到（</a:t>
          </a:r>
          <a:r>
            <a:rPr lang="en-US" sz="1800" kern="1200" dirty="0"/>
            <a:t>1</a:t>
          </a:r>
          <a:r>
            <a:rPr lang="zh-CN" sz="1800" kern="1200" dirty="0"/>
            <a:t>）。</a:t>
          </a:r>
        </a:p>
      </dsp:txBody>
      <dsp:txXfrm rot="10800000">
        <a:off x="1582107" y="2501673"/>
        <a:ext cx="4128780" cy="963022"/>
      </dsp:txXfrm>
    </dsp:sp>
    <dsp:sp modelId="{AE18494F-567F-2949-9D8E-4B0919264D49}">
      <dsp:nvSpPr>
        <dsp:cNvPr id="0" name=""/>
        <dsp:cNvSpPr/>
      </dsp:nvSpPr>
      <dsp:spPr>
        <a:xfrm>
          <a:off x="859841" y="2501673"/>
          <a:ext cx="963022" cy="963022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34BD7-4876-4C4A-9A23-0ED99995EEB6}">
      <dsp:nvSpPr>
        <dsp:cNvPr id="0" name=""/>
        <dsp:cNvSpPr/>
      </dsp:nvSpPr>
      <dsp:spPr>
        <a:xfrm>
          <a:off x="0" y="27137"/>
          <a:ext cx="3664750" cy="8845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① 正向传播输入信息，实现分类功能；</a:t>
          </a:r>
        </a:p>
      </dsp:txBody>
      <dsp:txXfrm>
        <a:off x="43179" y="70316"/>
        <a:ext cx="3578392" cy="798161"/>
      </dsp:txXfrm>
    </dsp:sp>
    <dsp:sp modelId="{FE5BA0F0-48A7-4D4D-A1D0-F0D4032B96D1}">
      <dsp:nvSpPr>
        <dsp:cNvPr id="0" name=""/>
        <dsp:cNvSpPr/>
      </dsp:nvSpPr>
      <dsp:spPr>
        <a:xfrm>
          <a:off x="0" y="972137"/>
          <a:ext cx="3664750" cy="8845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② 反向传播误差，调整网络权值。</a:t>
          </a:r>
        </a:p>
      </dsp:txBody>
      <dsp:txXfrm>
        <a:off x="43179" y="1015316"/>
        <a:ext cx="3578392" cy="798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68A4B-C138-457D-AB6E-F4C564F54BB2}" type="datetimeFigureOut">
              <a:rPr lang="zh-CN" altLang="en-US" smtClean="0"/>
              <a:pPr/>
              <a:t>2020/12/10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1AB8B-5D0A-4586-8F9D-B187E8B98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9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medium.com</a:t>
            </a:r>
            <a:r>
              <a:rPr lang="en-US" altLang="zh-CN" dirty="0"/>
              <a:t>/technology-invention-and-more/how-to-build-a-multi-layered-neural-network-in-python-53ec3d1d326a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answer is 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47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D03802C4-1DDC-4281-B8B8-D127A0729FB8}" type="slidenum">
              <a:rPr lang="en-US" altLang="zh-TW" smtClean="0"/>
              <a:pPr eaLnBrk="1" hangingPunct="1"/>
              <a:t>61</a:t>
            </a:fld>
            <a:endParaRPr lang="en-US" altLang="zh-TW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13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solidFill>
                  <a:srgbClr val="00B0F0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06B9-7A04-4504-8D77-AF49FAA42CEF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446C-6FDA-42FF-A16A-89B12AF66E23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049-3F9B-4DAE-9A1D-C597D2AE82CE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3B81-B43D-4486-9129-C6EE7DF14E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F294-619D-49A5-8A1B-CAA14508B6B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FA58-7EC6-4D25-8239-DCFF0CA608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771650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94B-BF00-4FD6-A52B-D8164D60D03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10C-4CF9-4E6D-85B4-69BC3ADF16A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ADD-8B60-417A-A27B-8AFA8B2D7FEA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2" y="1143000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B70-330D-4D37-BD06-634FEF84710D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1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DF2A-67C4-4026-92BA-E18AC209EB35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6D3CE07-DE2B-4A78-800E-26311F6D8302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rgbClr val="00B0F0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Word___1.docx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Word___3.docx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189" y="2443533"/>
            <a:ext cx="514035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Deep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Learning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TensorFlow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itchFamily="2" charset="-122"/>
              <a:ea typeface="方正静蕾简体" pitchFamily="2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382" y="3381840"/>
            <a:ext cx="4890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张玉宏  博士</a:t>
            </a:r>
          </a:p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zhangyuhong001@gmail.com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D9ADC-5C59-9D41-9D57-1D08DEBF09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1" y="861560"/>
            <a:ext cx="3052084" cy="275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子工业出版社-关于我社">
            <a:extLst>
              <a:ext uri="{FF2B5EF4-FFF2-40B4-BE49-F238E27FC236}">
                <a16:creationId xmlns:a16="http://schemas.microsoft.com/office/drawing/2014/main" id="{0B012EB3-F677-6944-BB7F-08DF3DDC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4" y="3994442"/>
            <a:ext cx="3660745" cy="1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9784" y="851875"/>
            <a:ext cx="621577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第五章 </a:t>
            </a:r>
            <a:r>
              <a:rPr lang="en-US" altLang="zh-CN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算法与优化方法</a:t>
            </a:r>
            <a:endParaRPr lang="en-US" altLang="zh-CN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8452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3D8E68-9C5E-1541-88F6-3F3B24B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F505F8-0D00-8841-AA65-3EF6D65D8EBC}"/>
              </a:ext>
            </a:extLst>
          </p:cNvPr>
          <p:cNvSpPr/>
          <p:nvPr/>
        </p:nvSpPr>
        <p:spPr>
          <a:xfrm>
            <a:off x="791580" y="309592"/>
            <a:ext cx="52655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﻿import tensorflow as tf</a:t>
            </a:r>
          </a:p>
          <a:p>
            <a:r>
              <a:rPr lang="zh-CN" altLang="en-US" sz="1200" dirty="0"/>
              <a:t>def func(x):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return x ** 2 + 2 * x -1   #1元函数</a:t>
            </a:r>
          </a:p>
          <a:p>
            <a:endParaRPr lang="zh-CN" altLang="en-US" sz="1200" dirty="0"/>
          </a:p>
          <a:p>
            <a:r>
              <a:rPr lang="zh-CN" altLang="en-US" sz="1200" dirty="0"/>
              <a:t>def gradient_test():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x = tf.constant(value = 2.0)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with tf.GradientTape() as tape: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    tape.watch(x)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    y = func(x)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#一阶导数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order_1 = tape.gradient(target = y, sources = x)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print("函数 x ** 2 + 2 * x -1 在x = 2处的梯度为：", order_1.numpy())</a:t>
            </a:r>
          </a:p>
          <a:p>
            <a:endParaRPr lang="zh-CN" altLang="en-US" sz="1200" dirty="0"/>
          </a:p>
          <a:p>
            <a:r>
              <a:rPr lang="zh-CN" altLang="en-US" sz="1200" dirty="0"/>
              <a:t>if __name__=="__main__":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gradient_test()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2A13BDC-2314-3C44-85D8-616FD3B78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196472"/>
              </p:ext>
            </p:extLst>
          </p:nvPr>
        </p:nvGraphicFramePr>
        <p:xfrm>
          <a:off x="3491880" y="309592"/>
          <a:ext cx="5486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文档" r:id="rId3" imgW="5486400" imgH="342900" progId="Word.Document.12">
                  <p:embed/>
                </p:oleObj>
              </mc:Choice>
              <mc:Fallback>
                <p:oleObj name="文档" r:id="rId3" imgW="5486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1880" y="309592"/>
                        <a:ext cx="5486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A6039CA-9431-C144-8ABA-30CAA2748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64264"/>
              </p:ext>
            </p:extLst>
          </p:nvPr>
        </p:nvGraphicFramePr>
        <p:xfrm>
          <a:off x="4346975" y="2436735"/>
          <a:ext cx="5486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文档" r:id="rId5" imgW="5486400" imgH="838200" progId="Word.Document.12">
                  <p:embed/>
                </p:oleObj>
              </mc:Choice>
              <mc:Fallback>
                <p:oleObj name="文档" r:id="rId5" imgW="5486400" imgH="83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975" y="2436735"/>
                        <a:ext cx="5486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7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3F375E-2F1A-744A-861A-4B0396CA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81540"/>
            <a:ext cx="4854804" cy="3531870"/>
          </a:xfrm>
          <a:prstGeom prst="rect">
            <a:avLst/>
          </a:prstGeom>
          <a:noFill/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ED852BA-5CA2-4F06-B3BA-5881FCDB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587ECE-71E7-764E-A2E4-C85D2C8C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2BF94A-BE19-7C4E-9B8D-77DCE11A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702453"/>
            <a:ext cx="5600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91654E-760B-C549-BE09-F8E3044E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2FDA69-BBEF-2444-9F08-34222A22A31D}"/>
              </a:ext>
            </a:extLst>
          </p:cNvPr>
          <p:cNvSpPr/>
          <p:nvPr/>
        </p:nvSpPr>
        <p:spPr>
          <a:xfrm>
            <a:off x="521550" y="763668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﻿import tensorflow as tf</a:t>
            </a:r>
          </a:p>
          <a:p>
            <a:endParaRPr lang="zh-CN" altLang="en-US" sz="1400" dirty="0"/>
          </a:p>
          <a:p>
            <a:r>
              <a:rPr lang="zh-CN" altLang="en-US" sz="1400" dirty="0"/>
              <a:t>x = tf.Variable(2.0, trainable=True)</a:t>
            </a:r>
          </a:p>
          <a:p>
            <a:endParaRPr lang="zh-CN" altLang="en-US" sz="1400" dirty="0"/>
          </a:p>
          <a:p>
            <a:r>
              <a:rPr lang="zh-CN" altLang="en-US" sz="1400" dirty="0"/>
              <a:t>with tf.GradientTape() as tape1: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  with tf.GradientTape() as tape2: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         y = x ** 2 + 2 * x - 1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  order_1 = tape2.gradient(y, x)</a:t>
            </a:r>
          </a:p>
          <a:p>
            <a:endParaRPr lang="zh-CN" altLang="en-US" sz="1400" dirty="0"/>
          </a:p>
          <a:p>
            <a:r>
              <a:rPr lang="zh-CN" altLang="en-US" sz="1400" dirty="0"/>
              <a:t>order_2 = tape1.gradient(order_1, x)</a:t>
            </a:r>
          </a:p>
          <a:p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print("在x = 2处的一阶梯度为：", order_1.numpy())</a:t>
            </a:r>
          </a:p>
          <a:p>
            <a:endParaRPr lang="zh-CN" altLang="en-US" sz="1400" dirty="0"/>
          </a:p>
          <a:p>
            <a:r>
              <a:rPr lang="zh-CN" altLang="en-US" sz="1400" dirty="0"/>
              <a:t>print("在x = 2处的二阶梯度为：", order_2.numpy())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0AC9D19-A12A-5843-8D97-2CF215975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404907"/>
              </p:ext>
            </p:extLst>
          </p:nvPr>
        </p:nvGraphicFramePr>
        <p:xfrm>
          <a:off x="2438400" y="194825"/>
          <a:ext cx="548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文档" r:id="rId3" imgW="5486400" imgH="571500" progId="Word.Document.12">
                  <p:embed/>
                </p:oleObj>
              </mc:Choice>
              <mc:Fallback>
                <p:oleObj name="文档" r:id="rId3" imgW="5486400" imgH="57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400" y="194825"/>
                        <a:ext cx="5486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980AA4D-9CBD-2F4A-870B-DE2D30CE0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45763"/>
              </p:ext>
            </p:extLst>
          </p:nvPr>
        </p:nvGraphicFramePr>
        <p:xfrm>
          <a:off x="3765975" y="2841780"/>
          <a:ext cx="5486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文档" r:id="rId5" imgW="5486400" imgH="1028700" progId="Word.Document.12">
                  <p:embed/>
                </p:oleObj>
              </mc:Choice>
              <mc:Fallback>
                <p:oleObj name="文档" r:id="rId5" imgW="5486400" imgH="102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5975" y="2841780"/>
                        <a:ext cx="54864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24935E-14CC-9B43-83C7-E2D353AD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13</a:t>
            </a:fld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EF5D07-E6E6-7B44-B8F3-6B2DE09A9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45852"/>
              </p:ext>
            </p:extLst>
          </p:nvPr>
        </p:nvGraphicFramePr>
        <p:xfrm>
          <a:off x="926595" y="456515"/>
          <a:ext cx="5486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文档" r:id="rId3" imgW="5486400" imgH="558800" progId="Word.Document.12">
                  <p:embed/>
                </p:oleObj>
              </mc:Choice>
              <mc:Fallback>
                <p:oleObj name="文档" r:id="rId3" imgW="54864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595" y="456515"/>
                        <a:ext cx="54864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B7B517C-E112-734E-8925-D821E2E78A44}"/>
              </a:ext>
            </a:extLst>
          </p:cNvPr>
          <p:cNvSpPr/>
          <p:nvPr/>
        </p:nvSpPr>
        <p:spPr>
          <a:xfrm>
            <a:off x="836585" y="1491630"/>
            <a:ext cx="391543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﻿</a:t>
            </a:r>
          </a:p>
          <a:p>
            <a:endParaRPr lang="zh-CN" altLang="en-US" sz="1200" dirty="0"/>
          </a:p>
          <a:p>
            <a:r>
              <a:rPr lang="zh-CN" altLang="en-US" sz="1200" dirty="0"/>
              <a:t>import tensorflow as tf</a:t>
            </a:r>
          </a:p>
          <a:p>
            <a:endParaRPr lang="zh-CN" altLang="en-US" sz="1200" dirty="0"/>
          </a:p>
          <a:p>
            <a:endParaRPr lang="zh-CN" altLang="en-US" sz="1200" dirty="0"/>
          </a:p>
          <a:p>
            <a:r>
              <a:rPr lang="zh-CN" altLang="en-US" sz="1200" dirty="0"/>
              <a:t>def func(x):           #注意：此处x为一个多元张量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return x[0] ** 2 + 3 * x[0] * x[1] + x[1] **2 +  x[2] ** 3</a:t>
            </a:r>
          </a:p>
          <a:p>
            <a:endParaRPr lang="zh-CN" altLang="en-US" sz="1600" dirty="0"/>
          </a:p>
          <a:p>
            <a:endParaRPr lang="zh-CN" altLang="en-US" sz="1600" dirty="0"/>
          </a:p>
          <a:p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FE628D-A5AB-0648-98CB-D2C4E5892823}"/>
              </a:ext>
            </a:extLst>
          </p:cNvPr>
          <p:cNvSpPr/>
          <p:nvPr/>
        </p:nvSpPr>
        <p:spPr>
          <a:xfrm>
            <a:off x="5247075" y="1154182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def gradient_test():    #求n（=3）元函数的梯度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x = tf.constant(value = [1.0, 2.0, 3.0])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with tf.GradientTape() as tape: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    tape.watch(x)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    y = func(x)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#一阶导数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order_1 = tape.gradient(target = y, sources = x)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print("多元函数x = [1.0, 2.0, 3.0]处的梯度为：", order_1.numpy())</a:t>
            </a:r>
          </a:p>
          <a:p>
            <a:endParaRPr lang="zh-CN" altLang="en-US" sz="1200" dirty="0"/>
          </a:p>
          <a:p>
            <a:r>
              <a:rPr lang="zh-CN" altLang="en-US" sz="1200" dirty="0"/>
              <a:t>if __name__=="__main__":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gradient_test()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40E4865-702B-D44D-AB2B-E778250FEEEE}"/>
              </a:ext>
            </a:extLst>
          </p:cNvPr>
          <p:cNvCxnSpPr/>
          <p:nvPr/>
        </p:nvCxnSpPr>
        <p:spPr>
          <a:xfrm>
            <a:off x="4752020" y="1015315"/>
            <a:ext cx="0" cy="379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34BF6C1-3C03-0C48-9E73-C15BB5BD4FBF}"/>
              </a:ext>
            </a:extLst>
          </p:cNvPr>
          <p:cNvSpPr/>
          <p:nvPr/>
        </p:nvSpPr>
        <p:spPr>
          <a:xfrm>
            <a:off x="201612" y="3735657"/>
            <a:ext cx="4572000" cy="103489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zh-CN" altLang="en-US" sz="1400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运行结果：</a:t>
            </a:r>
            <a:endParaRPr lang="en-US" altLang="zh-CN" sz="1400" kern="100" dirty="0">
              <a:solidFill>
                <a:srgbClr val="000000"/>
              </a:solidFill>
              <a:latin typeface="Courier New" panose="02070309020205020404" pitchFamily="49" charset="0"/>
              <a:ea typeface="方正书宋简体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</a:pPr>
            <a:r>
              <a:rPr lang="zh-CN" altLang="zh-CN" sz="1400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多元函数</a:t>
            </a:r>
            <a:r>
              <a:rPr lang="en-US" altLang="zh-CN" sz="1400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x = [1.0, 2.0, 3.0]</a:t>
            </a:r>
            <a:r>
              <a:rPr lang="zh-CN" altLang="zh-CN" sz="1400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处的梯度为：</a:t>
            </a:r>
            <a:r>
              <a:rPr lang="en-US" altLang="zh-CN" sz="1400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[ 8. 7. 27.]</a:t>
            </a:r>
            <a:endParaRPr lang="zh-CN" altLang="zh-CN" sz="1400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4B7B57-5984-4C48-B69D-93DD6255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9965B-CC73-4049-9FC2-03C8C143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636534"/>
            <a:ext cx="6987026" cy="3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220988-3B3F-B649-BAB9-40AA7725B4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80" y="1172131"/>
            <a:ext cx="4528036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648ABDD-C17F-4EFF-9327-D51964A9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C5D06D-BC0E-F847-8C39-864EDF6A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6DEFC91-ECE0-4F48-81CA-380A938F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利用梯度递减求极小值示意图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775716-7CBA-234D-BD47-9555B8C80460}"/>
              </a:ext>
            </a:extLst>
          </p:cNvPr>
          <p:cNvSpPr txBox="1"/>
          <p:nvPr/>
        </p:nvSpPr>
        <p:spPr>
          <a:xfrm>
            <a:off x="5877145" y="1806664"/>
            <a:ext cx="274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缺点：一谷还有一谷地，可能陷入局部最小值</a:t>
            </a:r>
          </a:p>
        </p:txBody>
      </p:sp>
    </p:spTree>
    <p:extLst>
      <p:ext uri="{BB962C8B-B14F-4D97-AF65-F5344CB8AC3E}">
        <p14:creationId xmlns:p14="http://schemas.microsoft.com/office/powerpoint/2010/main" val="170738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66F3AB5-A13E-479E-9BA7-CB501D8A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zh-CN" dirty="0">
                <a:effectLst/>
              </a:rPr>
              <a:t>利用梯度递减更新网络权值 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98CD6E-2BF2-E146-AA0A-396F18A62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1880" y="1183235"/>
            <a:ext cx="5696558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BFB1546-61B4-445B-971A-F3B40704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7E0607-E0AF-F240-9649-55C19E5A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06D1E8-4CA3-A642-941D-E044F6A7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1868053"/>
            <a:ext cx="3278191" cy="20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0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15FD66-A5FF-3D4D-A300-CFB2DA8C9A11}"/>
              </a:ext>
            </a:extLst>
          </p:cNvPr>
          <p:cNvSpPr/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zh-CN" sz="4100" b="1">
                <a:ln w="6350">
                  <a:noFill/>
                </a:ln>
                <a:solidFill>
                  <a:srgbClr val="00B0F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正负梯度示意 </a:t>
            </a:r>
            <a:endParaRPr lang="zh-CN" altLang="en-US" sz="4100" b="1">
              <a:ln w="6350">
                <a:noFill/>
              </a:ln>
              <a:solidFill>
                <a:srgbClr val="00B0F0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22E04D-1C00-493D-829E-1184D20A8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>
            <a:normAutofit/>
          </a:bodyPr>
          <a:lstStyle/>
          <a:p>
            <a:pPr fontAlgn="auto"/>
            <a:r>
              <a:rPr lang="zh-CN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负梯度的每一项告诉我们以下两件事。</a:t>
            </a:r>
          </a:p>
          <a:p>
            <a:pPr lvl="0" fontAlgn="auto"/>
            <a:r>
              <a:rPr lang="zh-CN" altLang="zh-CN" sz="2400" dirty="0">
                <a:solidFill>
                  <a:srgbClr val="00B05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正负号：</a:t>
            </a:r>
            <a:r>
              <a:rPr lang="zh-CN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输入向量的每一项是增大的还是减小的。</a:t>
            </a:r>
          </a:p>
          <a:p>
            <a:pPr lvl="0" fontAlgn="auto"/>
            <a:r>
              <a:rPr lang="zh-CN" altLang="zh-CN" sz="2400" dirty="0">
                <a:solidFill>
                  <a:srgbClr val="00B05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值大小：</a:t>
            </a:r>
            <a:r>
              <a:rPr lang="zh-CN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告诉我们哪个值影响最大，即改变哪些参数性价比会更高。</a:t>
            </a: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B9BFC4-01BA-A047-9C95-71D72FB4A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1519213"/>
            <a:ext cx="4038600" cy="275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EDB7DE2-EC0B-4D70-9D55-911EC32C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D860997-73C0-47AA-860B-3E75D668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17</a:t>
            </a:fld>
            <a:endParaRPr lang="zh-CN" altLang="en-US"/>
          </a:p>
        </p:txBody>
      </p:sp>
      <p:sp>
        <p:nvSpPr>
          <p:cNvPr id="5" name="灯片编号占位符 4" hidden="1">
            <a:extLst>
              <a:ext uri="{FF2B5EF4-FFF2-40B4-BE49-F238E27FC236}">
                <a16:creationId xmlns:a16="http://schemas.microsoft.com/office/drawing/2014/main" id="{5212260E-5120-9643-A7A1-6A593081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1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梯度递减法的三种方法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87866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00"/>
            <a:ext cx="9144000" cy="33170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9077" y="3902339"/>
            <a:ext cx="7605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宋体" charset="-122"/>
              </a:rPr>
              <a:t>我们</a:t>
            </a:r>
            <a:r>
              <a:rPr lang="zh-CN" altLang="en-US" b="1" dirty="0">
                <a:solidFill>
                  <a:srgbClr val="FF0000"/>
                </a:solidFill>
                <a:latin typeface="宋体" charset="-122"/>
              </a:rPr>
              <a:t>总是希望能够有一组权重会使得我们的损失函数最小。这样的权重就是我们想要的最优权重。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2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为何需要优化函数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26330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0AF47C-4801-2F48-8DEB-6E15F9CC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4841917" cy="2700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9D7E87-993C-D343-AD54-3951BE55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090" y="1981545"/>
            <a:ext cx="2717800" cy="546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90DF2C-9D36-1048-80DA-8F24DA03F571}"/>
              </a:ext>
            </a:extLst>
          </p:cNvPr>
          <p:cNvSpPr txBox="1"/>
          <p:nvPr/>
        </p:nvSpPr>
        <p:spPr>
          <a:xfrm>
            <a:off x="1556665" y="3093059"/>
            <a:ext cx="63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AAACD-8458-F045-A3EE-7B73FE2BDEF7}"/>
              </a:ext>
            </a:extLst>
          </p:cNvPr>
          <p:cNvSpPr txBox="1"/>
          <p:nvPr/>
        </p:nvSpPr>
        <p:spPr>
          <a:xfrm>
            <a:off x="4256965" y="2931790"/>
            <a:ext cx="63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6894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01"/>
            <a:ext cx="9144000" cy="39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80" y="-364"/>
            <a:ext cx="6467094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535" y="1311610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</a:rPr>
              <a:t>学习率如何确定？</a:t>
            </a:r>
          </a:p>
        </p:txBody>
      </p:sp>
    </p:spTree>
    <p:extLst>
      <p:ext uri="{BB962C8B-B14F-4D97-AF65-F5344CB8AC3E}">
        <p14:creationId xmlns:p14="http://schemas.microsoft.com/office/powerpoint/2010/main" val="408569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7CCC7C-68C6-452C-BBB1-EF0F5D31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effectLst/>
              </a:rPr>
              <a:t>批量梯度递减法与随机梯度递减法的</a:t>
            </a:r>
            <a:br>
              <a:rPr lang="en-US" altLang="zh-CN" sz="2400" dirty="0">
                <a:effectLst/>
              </a:rPr>
            </a:br>
            <a:r>
              <a:rPr lang="zh-CN" altLang="zh-CN" sz="2400" dirty="0">
                <a:effectLst/>
              </a:rPr>
              <a:t>权值调整路线对比 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5B551D-7EC5-7044-B10B-D38AAA8857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3638" y="1200150"/>
            <a:ext cx="4756724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E82A041-4BA3-45A7-8715-1AC3989A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40C5B-32AA-CA41-87C1-33A996B2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F66512-695A-6840-8263-DD4FCC8D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ED1A1B-E45B-854C-B1C2-7E61617F98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4" y="366505"/>
            <a:ext cx="6188115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09959F-0782-FF4D-B4E8-7FD48B55C310}"/>
              </a:ext>
            </a:extLst>
          </p:cNvPr>
          <p:cNvSpPr/>
          <p:nvPr/>
        </p:nvSpPr>
        <p:spPr>
          <a:xfrm>
            <a:off x="2681790" y="4326945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非凸函数的局部最小值和全局最小值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938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FE3C3-8266-9C41-9CEC-D3D1047D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zh-CN" altLang="zh-CN" sz="3800">
                <a:effectLst/>
              </a:rPr>
              <a:t>实战：基于梯度递减的线性回归算法 </a:t>
            </a:r>
            <a:endParaRPr kumimoji="1" lang="zh-CN" altLang="en-US" sz="3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9C94B-F916-4E48-99AF-A5EBA9127A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3300" y="1200150"/>
            <a:ext cx="3777400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F89A214-0AD8-44A7-ABD5-F37A8C7E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2BEA9D-3AE2-3F4D-B151-92552696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7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C80BCE-83AD-2643-BE7B-07E2BE44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131D1C-3E48-E543-A726-98D92887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5"/>
            <a:ext cx="4787584" cy="49898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A675FD-8A79-E44D-AAD6-81CEF82DA732}"/>
              </a:ext>
            </a:extLst>
          </p:cNvPr>
          <p:cNvSpPr/>
          <p:nvPr/>
        </p:nvSpPr>
        <p:spPr>
          <a:xfrm>
            <a:off x="4932040" y="2013264"/>
            <a:ext cx="3754760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>
              <a:lnSpc>
                <a:spcPct val="150000"/>
              </a:lnSpc>
            </a:pPr>
            <a:r>
              <a:rPr lang="zh-CN" altLang="zh-CN" kern="100" dirty="0"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拟合得到的模型近似为：</a:t>
            </a:r>
            <a:r>
              <a:rPr lang="en-US" altLang="zh-CN" kern="100" dirty="0"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y ≈ 10.073746681213379x + 4.170716762542725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>
              <a:lnSpc>
                <a:spcPct val="150000"/>
              </a:lnSpc>
            </a:pPr>
            <a:r>
              <a:rPr lang="en-US" altLang="zh-CN" kern="100" dirty="0"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price = 13.24 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9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DFC85-AE04-1341-882F-12E9450D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基于梯度递减优化算法的挑战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DD9CCA-5A8D-1048-8DA6-17AF20D8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zh-CN" dirty="0"/>
              <a:t>．合适的学习率很难找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zh-CN" dirty="0"/>
              <a:t>．鞍点比局部最优更可怕</a:t>
            </a: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097178-DCB6-724E-B38B-301CC956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E35A54-D52F-B74F-9BC4-137E0E5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2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F053F4-4289-CB49-9DD7-D65270F1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zh-CN" altLang="en-US"/>
          </a:p>
        </p:txBody>
      </p:sp>
      <p:pic>
        <p:nvPicPr>
          <p:cNvPr id="8194" name="Picture 2" descr="Saddle point - Wikipedia">
            <a:extLst>
              <a:ext uri="{FF2B5EF4-FFF2-40B4-BE49-F238E27FC236}">
                <a16:creationId xmlns:a16="http://schemas.microsoft.com/office/drawing/2014/main" id="{A7AFB4DA-BB19-2C46-BB29-A78FEFAE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0"/>
            <a:ext cx="65865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937957-BD5B-6A49-932A-3B8B3490BA8E}"/>
              </a:ext>
            </a:extLst>
          </p:cNvPr>
          <p:cNvSpPr/>
          <p:nvPr/>
        </p:nvSpPr>
        <p:spPr>
          <a:xfrm>
            <a:off x="1691680" y="276495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spc="-25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鞍点（</a:t>
            </a:r>
            <a:r>
              <a:rPr lang="en-US" altLang="zh-CN" kern="100" spc="-25" dirty="0">
                <a:latin typeface="Times New Roman" panose="02020603050405020304" pitchFamily="18" charset="0"/>
                <a:ea typeface="方正书宋简体"/>
              </a:rPr>
              <a:t>Saddle Point</a:t>
            </a:r>
            <a:r>
              <a:rPr lang="zh-CN" altLang="zh-CN" kern="100" spc="-25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反向传播算法（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BP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55882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6170B-CE16-0A4A-8BD7-EF1CE902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31F191-867E-DC49-A2EF-0E8AAD3FE511}"/>
              </a:ext>
            </a:extLst>
          </p:cNvPr>
          <p:cNvSpPr/>
          <p:nvPr/>
        </p:nvSpPr>
        <p:spPr>
          <a:xfrm>
            <a:off x="476545" y="534910"/>
            <a:ext cx="2610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“于汝诸人分上着一点不得。何故。如人上山，各自努力。”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1026" name="Picture 2" descr="健壯男背19公斤爬山竟「橫紋肌溶解」引急性腎衰竭險喪命| ETtoday健康雲| ETtoday新聞雲">
            <a:extLst>
              <a:ext uri="{FF2B5EF4-FFF2-40B4-BE49-F238E27FC236}">
                <a16:creationId xmlns:a16="http://schemas.microsoft.com/office/drawing/2014/main" id="{8F2122D0-98FF-C54C-A4C6-D9D0F78E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71" y="996575"/>
            <a:ext cx="4344743" cy="290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优化算法| Learner">
            <a:extLst>
              <a:ext uri="{FF2B5EF4-FFF2-40B4-BE49-F238E27FC236}">
                <a16:creationId xmlns:a16="http://schemas.microsoft.com/office/drawing/2014/main" id="{B6EDB762-A529-064E-937D-A8400A0F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872389"/>
            <a:ext cx="3327400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A15F03-2F66-7F41-9C7D-1B9496E0C06C}"/>
              </a:ext>
            </a:extLst>
          </p:cNvPr>
          <p:cNvSpPr/>
          <p:nvPr/>
        </p:nvSpPr>
        <p:spPr>
          <a:xfrm>
            <a:off x="971021" y="4292424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让损失函数趋向极小值的同时，令这个过程越短越好，是优化算法的目标 </a:t>
            </a:r>
            <a:r>
              <a:rPr lang="zh-CN" altLang="en-US" kern="100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4049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9" y="366505"/>
            <a:ext cx="7782461" cy="3780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1680" y="4281940"/>
            <a:ext cx="614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rgbClr val="00B050"/>
                </a:solidFill>
                <a:latin typeface="STXinwei" charset="-122"/>
                <a:ea typeface="STXinwei" charset="-122"/>
                <a:cs typeface="STXinwei" charset="-122"/>
              </a:rPr>
              <a:t>BP</a:t>
            </a:r>
            <a:r>
              <a:rPr kumimoji="1" lang="zh-CN" altLang="en-US" sz="4000" b="1" dirty="0">
                <a:solidFill>
                  <a:srgbClr val="00B050"/>
                </a:solidFill>
                <a:latin typeface="STXinwei" charset="-122"/>
                <a:ea typeface="STXinwei" charset="-122"/>
                <a:cs typeface="STXinwei" charset="-122"/>
              </a:rPr>
              <a:t>：反向传播的优化算法</a:t>
            </a:r>
          </a:p>
        </p:txBody>
      </p:sp>
    </p:spTree>
    <p:extLst>
      <p:ext uri="{BB962C8B-B14F-4D97-AF65-F5344CB8AC3E}">
        <p14:creationId xmlns:p14="http://schemas.microsoft.com/office/powerpoint/2010/main" val="1385532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4" y="-1"/>
            <a:ext cx="5175575" cy="48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6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12750"/>
            <a:ext cx="8305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30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62000" y="228600"/>
            <a:ext cx="7848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600" dirty="0"/>
              <a:t>BP</a:t>
            </a:r>
            <a:r>
              <a:rPr lang="zh-CN" altLang="zh-CN" sz="3600" dirty="0"/>
              <a:t>算法分两步走：</a:t>
            </a:r>
            <a:endParaRPr lang="en-US" altLang="en-US" sz="3600" dirty="0">
              <a:solidFill>
                <a:srgbClr val="0099CC"/>
              </a:solidFill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981201" y="1543050"/>
            <a:ext cx="6721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240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B74731E-F3F8-4D46-B3B3-04B81D5B4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570266"/>
              </p:ext>
            </p:extLst>
          </p:nvPr>
        </p:nvGraphicFramePr>
        <p:xfrm>
          <a:off x="5341938" y="1730936"/>
          <a:ext cx="3664750" cy="1883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Back Propagation Neural Network: Explained With Simple Example">
            <a:extLst>
              <a:ext uri="{FF2B5EF4-FFF2-40B4-BE49-F238E27FC236}">
                <a16:creationId xmlns:a16="http://schemas.microsoft.com/office/drawing/2014/main" id="{40340012-3A3B-6842-8420-32A97AB7F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4" y="1543050"/>
            <a:ext cx="4883053" cy="254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42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816555"/>
            <a:ext cx="4050450" cy="27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Z:\Mac 上的 yhilly\微云同步盘\1-deep learning图书\book-writing\pics\chap10\BP-sample5+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996575"/>
            <a:ext cx="3960440" cy="2610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0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7CAE701-C924-4461-BA92-95921EEC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zh-CN" dirty="0">
                <a:effectLst/>
              </a:rPr>
              <a:t>神经元的两部分功能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22CA45-A3FC-D546-B9C0-CC4D3EEF89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309878"/>
            <a:ext cx="8229600" cy="3312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9DCCB31-3867-41C8-AD15-C2075778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095832-0AE9-5641-8D76-DC9D3938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587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4"/>
          <a:stretch/>
        </p:blipFill>
        <p:spPr bwMode="auto">
          <a:xfrm>
            <a:off x="971600" y="591530"/>
            <a:ext cx="735380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1C4FDA-DF79-CD44-A9E3-3BD455D7D530}"/>
              </a:ext>
            </a:extLst>
          </p:cNvPr>
          <p:cNvSpPr txBox="1"/>
          <p:nvPr/>
        </p:nvSpPr>
        <p:spPr>
          <a:xfrm>
            <a:off x="5157065" y="2346725"/>
            <a:ext cx="276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为何称呼为“隐含层”？</a:t>
            </a:r>
          </a:p>
        </p:txBody>
      </p:sp>
    </p:spTree>
    <p:extLst>
      <p:ext uri="{BB962C8B-B14F-4D97-AF65-F5344CB8AC3E}">
        <p14:creationId xmlns:p14="http://schemas.microsoft.com/office/powerpoint/2010/main" val="2718103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0"/>
            <a:ext cx="7759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223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04" y="30445"/>
            <a:ext cx="6572689" cy="491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599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4" y="501519"/>
            <a:ext cx="6795755" cy="4005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775E49-0941-3541-BEF2-FFE5CB7F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39B6D-13F6-1A42-970D-D5DF0885F6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58" y="974072"/>
            <a:ext cx="4950550" cy="3195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55D1105-B153-884C-A8E5-D9A5645D3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650" y="7067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E2FB2DE-5D05-A34F-93FA-229F03EE3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613241"/>
              </p:ext>
            </p:extLst>
          </p:nvPr>
        </p:nvGraphicFramePr>
        <p:xfrm>
          <a:off x="6192179" y="1936748"/>
          <a:ext cx="2433663" cy="1040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4" imgW="34226500" imgH="14338300" progId="Equation.DSMT4">
                  <p:embed/>
                </p:oleObj>
              </mc:Choice>
              <mc:Fallback>
                <p:oleObj r:id="rId4" imgW="34226500" imgH="14338300" progId="Equation.DSMT4">
                  <p:embed/>
                  <p:pic>
                    <p:nvPicPr>
                      <p:cNvPr id="0" name="对象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179" y="1936748"/>
                        <a:ext cx="2433663" cy="10400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813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456515"/>
            <a:ext cx="6840760" cy="432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594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5+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14" y="186486"/>
            <a:ext cx="6435715" cy="436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18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4" y="636534"/>
            <a:ext cx="6885765" cy="3735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92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50850"/>
            <a:ext cx="4953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1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chain-rule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-115570"/>
            <a:ext cx="3740150" cy="537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178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411510"/>
            <a:ext cx="6012530" cy="43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30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24" y="231490"/>
            <a:ext cx="5310590" cy="3240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1630" y="3966905"/>
            <a:ext cx="7065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“</a:t>
            </a:r>
            <a:r>
              <a:rPr lang="en-US" altLang="zh-CN" b="1" dirty="0"/>
              <a:t>BP</a:t>
            </a:r>
            <a:r>
              <a:rPr lang="zh-CN" altLang="zh-CN" b="1" dirty="0"/>
              <a:t>算法把网络权值纠错的运算量，从原来的与神经元数目的平方成正比，下降到只和神经元数目本身成正比。</a:t>
            </a:r>
            <a:r>
              <a:rPr lang="zh-CN" altLang="zh-CN" dirty="0"/>
              <a:t>”其功劳，正是得益于这个反向模式微分方法节省的计算冗余！</a:t>
            </a:r>
          </a:p>
        </p:txBody>
      </p:sp>
    </p:spTree>
    <p:extLst>
      <p:ext uri="{BB962C8B-B14F-4D97-AF65-F5344CB8AC3E}">
        <p14:creationId xmlns:p14="http://schemas.microsoft.com/office/powerpoint/2010/main" val="28722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06" y="1221600"/>
            <a:ext cx="50768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841780"/>
            <a:ext cx="81724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6312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9+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546525"/>
            <a:ext cx="7425825" cy="4230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355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0\BP-sample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6" y="861560"/>
            <a:ext cx="6075674" cy="3330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13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1431AF-BEF6-3644-9529-FFF2E656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51026F3-9AEA-B74C-9F8B-3DDE66E92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608872"/>
              </p:ext>
            </p:extLst>
          </p:nvPr>
        </p:nvGraphicFramePr>
        <p:xfrm>
          <a:off x="1016605" y="1266604"/>
          <a:ext cx="6570730" cy="3465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C4977DB-5236-E64D-B76C-E0A83181C566}"/>
              </a:ext>
            </a:extLst>
          </p:cNvPr>
          <p:cNvSpPr txBox="1"/>
          <p:nvPr/>
        </p:nvSpPr>
        <p:spPr>
          <a:xfrm>
            <a:off x="1736685" y="411510"/>
            <a:ext cx="31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优化流程三步走</a:t>
            </a:r>
          </a:p>
        </p:txBody>
      </p:sp>
    </p:spTree>
    <p:extLst>
      <p:ext uri="{BB962C8B-B14F-4D97-AF65-F5344CB8AC3E}">
        <p14:creationId xmlns:p14="http://schemas.microsoft.com/office/powerpoint/2010/main" val="2945261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3A775F-D019-0F4B-9D4F-CCA94C0E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19860F-1589-BC42-B5BA-93BED679DF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9" y="411510"/>
            <a:ext cx="6255695" cy="405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868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18819"/>
          <a:stretch/>
        </p:blipFill>
        <p:spPr>
          <a:xfrm>
            <a:off x="940302" y="565150"/>
            <a:ext cx="7381915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5.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反向传播算法实战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329036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3030B-38FE-B448-B5A9-B684F4AE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范例</a:t>
            </a:r>
            <a:r>
              <a:rPr kumimoji="1" lang="en-US" altLang="zh-CN" dirty="0"/>
              <a:t>5-6</a:t>
            </a:r>
            <a:r>
              <a:rPr kumimoji="1" lang="zh-CN" altLang="en-US" dirty="0"/>
              <a:t>　利用</a:t>
            </a:r>
            <a:r>
              <a:rPr kumimoji="1" lang="en-US" altLang="zh-CN" dirty="0"/>
              <a:t>BP</a:t>
            </a:r>
            <a:r>
              <a:rPr kumimoji="1" lang="zh-CN" altLang="en-US" dirty="0"/>
              <a:t>算法解决异或问题（</a:t>
            </a:r>
            <a:r>
              <a:rPr kumimoji="1" lang="en-US" altLang="zh-CN" dirty="0"/>
              <a:t>bp-</a:t>
            </a:r>
            <a:r>
              <a:rPr kumimoji="1" lang="en-US" altLang="zh-CN" dirty="0" err="1"/>
              <a:t>xor.py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3791BD-E7A7-5C43-AF98-2C82ED6A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6E14E7-4B3F-BE4E-8C2C-C0343BE9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D1CA8D-9D3A-DE45-A701-CB42EBCE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3" y="1900237"/>
            <a:ext cx="6744387" cy="27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8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-83545"/>
            <a:ext cx="7467239" cy="511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422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8B5810-E9CA-FA47-8855-606B747B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75778E-3326-A04F-B3EB-69452C16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7029"/>
            <a:ext cx="5378098" cy="41404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F34EFF-5606-584E-B9CF-96C3D8D1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076695"/>
            <a:ext cx="2976178" cy="18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61950"/>
            <a:ext cx="68294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91580" y="231490"/>
            <a:ext cx="65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实验：通过如下数据集，预测输入（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）的输出</a:t>
            </a:r>
          </a:p>
        </p:txBody>
      </p:sp>
    </p:spTree>
    <p:extLst>
      <p:ext uri="{BB962C8B-B14F-4D97-AF65-F5344CB8AC3E}">
        <p14:creationId xmlns:p14="http://schemas.microsoft.com/office/powerpoint/2010/main" val="2586218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" y="1041580"/>
            <a:ext cx="9144000" cy="21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9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49" y="0"/>
            <a:ext cx="52849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09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7" y="0"/>
            <a:ext cx="86127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0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基于梯度的优化算法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388305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3114"/>
          <a:stretch/>
        </p:blipFill>
        <p:spPr>
          <a:xfrm>
            <a:off x="1479550" y="636534"/>
            <a:ext cx="6184900" cy="39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31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4767" y="934132"/>
            <a:ext cx="5202070" cy="1440178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sz="5800" b="1" dirty="0">
                <a:solidFill>
                  <a:srgbClr val="00B0F0"/>
                </a:solidFill>
                <a:latin typeface="方正静蕾简体" pitchFamily="2" charset="-122"/>
                <a:ea typeface="方正静蕾简体" pitchFamily="2" charset="-122"/>
              </a:rPr>
              <a:t>谢谢你能来！</a:t>
            </a:r>
            <a:endParaRPr lang="en-US" altLang="zh-CN" sz="5800" b="1" dirty="0">
              <a:solidFill>
                <a:srgbClr val="00B0F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1519" y="4111260"/>
            <a:ext cx="823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方正静蕾简体" pitchFamily="2" charset="-122"/>
                <a:ea typeface="方正静蕾简体" pitchFamily="2" charset="-122"/>
              </a:rPr>
              <a:t>知乎社区专栏：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zhuanlan.zhihu.com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zhangyuhong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8B951-CB53-9D46-BA8C-8A8B2C42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2099"/>
            <a:ext cx="3150350" cy="4099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9660E-EBE3-CB49-A701-6E012F23B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91"/>
          <a:stretch/>
        </p:blipFill>
        <p:spPr>
          <a:xfrm>
            <a:off x="3626628" y="2769190"/>
            <a:ext cx="4900665" cy="13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03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E8F91D-6F17-9A4B-AE5F-728D075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38E18-9D64-8540-8045-A857508EC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90" y="1896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28D3286-882D-B74A-882C-098B1FDE3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441122"/>
              </p:ext>
            </p:extLst>
          </p:nvPr>
        </p:nvGraphicFramePr>
        <p:xfrm>
          <a:off x="3401870" y="392267"/>
          <a:ext cx="3781924" cy="585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r:id="rId3" imgW="52959000" imgH="8191500" progId="Equation.DSMT4">
                  <p:embed/>
                </p:oleObj>
              </mc:Choice>
              <mc:Fallback>
                <p:oleObj r:id="rId3" imgW="52959000" imgH="8191500" progId="Equation.DSMT4">
                  <p:embed/>
                  <p:pic>
                    <p:nvPicPr>
                      <p:cNvPr id="0" name="对象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870" y="392267"/>
                        <a:ext cx="3781924" cy="585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91D7DD-17EF-5849-A0CD-1751F54A8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79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8EA098B-D620-E64D-BCD2-53F7D5191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146142"/>
              </p:ext>
            </p:extLst>
          </p:nvPr>
        </p:nvGraphicFramePr>
        <p:xfrm>
          <a:off x="476546" y="2862241"/>
          <a:ext cx="2700300" cy="45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r:id="rId5" imgW="27800300" imgH="4978400" progId="Equation.DSMT4">
                  <p:embed/>
                </p:oleObj>
              </mc:Choice>
              <mc:Fallback>
                <p:oleObj r:id="rId5" imgW="27800300" imgH="4978400" progId="Equation.DSMT4">
                  <p:embed/>
                  <p:pic>
                    <p:nvPicPr>
                      <p:cNvPr id="0" name="对象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46" y="2862241"/>
                        <a:ext cx="2700300" cy="459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F1FB757-EC33-3E41-8243-EEEDB2105DC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35" y="1398412"/>
            <a:ext cx="3781924" cy="335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48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0803C5-8F5A-C748-8336-ABCB3E7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C94795-D964-DE43-8FD5-3B362FF3DDFD}"/>
              </a:ext>
            </a:extLst>
          </p:cNvPr>
          <p:cNvSpPr/>
          <p:nvPr/>
        </p:nvSpPr>
        <p:spPr>
          <a:xfrm>
            <a:off x="656565" y="1132690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﻿import numpy as np</a:t>
            </a:r>
          </a:p>
          <a:p>
            <a:endParaRPr lang="zh-CN" altLang="en-US" sz="1200" dirty="0"/>
          </a:p>
          <a:p>
            <a:r>
              <a:rPr lang="zh-CN" altLang="en-US" sz="1200" dirty="0"/>
              <a:t>import matplotlib.pyplot as plt</a:t>
            </a:r>
          </a:p>
          <a:p>
            <a:endParaRPr lang="zh-CN" altLang="en-US" sz="1200" dirty="0"/>
          </a:p>
          <a:p>
            <a:r>
              <a:rPr lang="zh-CN" altLang="en-US" sz="1200" dirty="0"/>
              <a:t>from mpl_toolkits.mplot3d import Axes3D</a:t>
            </a:r>
          </a:p>
          <a:p>
            <a:endParaRPr lang="zh-CN" altLang="en-US" sz="1200" dirty="0"/>
          </a:p>
          <a:p>
            <a:r>
              <a:rPr lang="zh-CN" altLang="en-US" sz="1200" dirty="0"/>
              <a:t>#定义函数</a:t>
            </a:r>
          </a:p>
          <a:p>
            <a:endParaRPr lang="zh-CN" altLang="en-US" sz="1200" dirty="0"/>
          </a:p>
          <a:p>
            <a:r>
              <a:rPr lang="zh-CN" altLang="en-US" sz="1200" dirty="0"/>
              <a:t>def fun(x,y):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return -(np.power(x,2)+np.power(y,2))</a:t>
            </a:r>
          </a:p>
          <a:p>
            <a:endParaRPr lang="zh-CN" altLang="en-US" sz="1200" dirty="0"/>
          </a:p>
          <a:p>
            <a:r>
              <a:rPr lang="zh-CN" altLang="en-US" sz="1200" dirty="0"/>
              <a:t># 创建 3D 图形对象</a:t>
            </a:r>
          </a:p>
          <a:p>
            <a:endParaRPr lang="zh-CN" altLang="en-US" sz="1200" dirty="0"/>
          </a:p>
          <a:p>
            <a:r>
              <a:rPr lang="zh-CN" altLang="en-US" sz="1200" dirty="0"/>
              <a:t>fig = plt.figure()</a:t>
            </a:r>
          </a:p>
          <a:p>
            <a:endParaRPr lang="zh-CN" altLang="en-US" sz="1200" dirty="0"/>
          </a:p>
          <a:p>
            <a:r>
              <a:rPr lang="zh-CN" altLang="en-US" sz="1200" dirty="0"/>
              <a:t>ax = Axes3D(fig)</a:t>
            </a:r>
          </a:p>
          <a:p>
            <a:endParaRPr lang="zh-CN" altLang="en-US" sz="1200" dirty="0"/>
          </a:p>
          <a:p>
            <a:endParaRPr lang="zh-CN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FA53A2-83EA-8349-AE99-3B49FF9950BF}"/>
              </a:ext>
            </a:extLst>
          </p:cNvPr>
          <p:cNvSpPr/>
          <p:nvPr/>
        </p:nvSpPr>
        <p:spPr>
          <a:xfrm>
            <a:off x="4572000" y="472857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# 生成数据</a:t>
            </a:r>
          </a:p>
          <a:p>
            <a:endParaRPr lang="zh-CN" altLang="en-US" sz="1200" dirty="0"/>
          </a:p>
          <a:p>
            <a:r>
              <a:rPr lang="zh-CN" altLang="en-US" sz="1200" dirty="0"/>
              <a:t>X0 = np.arange(-3, 3, 0.25)</a:t>
            </a:r>
          </a:p>
          <a:p>
            <a:endParaRPr lang="zh-CN" altLang="en-US" sz="1200" dirty="0"/>
          </a:p>
          <a:p>
            <a:r>
              <a:rPr lang="zh-CN" altLang="en-US" sz="1200" dirty="0"/>
              <a:t>X1 = np.arange(-3, 3, 0.25)</a:t>
            </a:r>
          </a:p>
          <a:p>
            <a:endParaRPr lang="zh-CN" altLang="en-US" sz="1200" dirty="0"/>
          </a:p>
          <a:p>
            <a:r>
              <a:rPr lang="zh-CN" altLang="en-US" sz="1200" dirty="0"/>
              <a:t>X0, X1 = np.meshgrid(X0, X1)</a:t>
            </a:r>
          </a:p>
          <a:p>
            <a:endParaRPr lang="zh-CN" altLang="en-US" sz="1200" dirty="0"/>
          </a:p>
          <a:p>
            <a:r>
              <a:rPr lang="zh-CN" altLang="en-US" sz="1200" dirty="0"/>
              <a:t>Z = fun(X0, X1)</a:t>
            </a:r>
          </a:p>
          <a:p>
            <a:endParaRPr lang="zh-CN" altLang="en-US" sz="1200" dirty="0"/>
          </a:p>
          <a:p>
            <a:endParaRPr lang="zh-CN" altLang="en-US" sz="1200" dirty="0"/>
          </a:p>
          <a:p>
            <a:r>
              <a:rPr lang="zh-CN" altLang="en-US" sz="1200" dirty="0"/>
              <a:t># 绘制曲面图，并使用 cmap 着色</a:t>
            </a:r>
          </a:p>
          <a:p>
            <a:endParaRPr lang="zh-CN" altLang="en-US" sz="1200" dirty="0"/>
          </a:p>
          <a:p>
            <a:r>
              <a:rPr lang="zh-CN" altLang="en-US" sz="1200" dirty="0"/>
              <a:t>ax.plot_surface(X0, X1, Z, cmap=plt.cm.winter)</a:t>
            </a:r>
          </a:p>
          <a:p>
            <a:endParaRPr lang="zh-CN" altLang="en-US" sz="1200" dirty="0"/>
          </a:p>
          <a:p>
            <a:r>
              <a:rPr lang="zh-CN" altLang="en-US" sz="1200" dirty="0"/>
              <a:t>ax.set_xlabel('X0', color='r')</a:t>
            </a:r>
          </a:p>
          <a:p>
            <a:endParaRPr lang="zh-CN" altLang="en-US" sz="1200" dirty="0"/>
          </a:p>
          <a:p>
            <a:r>
              <a:rPr lang="zh-CN" altLang="en-US" sz="1200" dirty="0"/>
              <a:t>ax.set_ylabel('X1', color='g')</a:t>
            </a:r>
          </a:p>
          <a:p>
            <a:endParaRPr lang="zh-CN" altLang="en-US" sz="1200" dirty="0"/>
          </a:p>
          <a:p>
            <a:r>
              <a:rPr lang="zh-CN" altLang="en-US" sz="1200" dirty="0"/>
              <a:t>ax.set_zlabel('f(x)', color='b')#给三个坐标轴注明坐标名称</a:t>
            </a:r>
          </a:p>
          <a:p>
            <a:endParaRPr lang="zh-CN" altLang="en-US" sz="1200" dirty="0"/>
          </a:p>
          <a:p>
            <a:r>
              <a:rPr lang="zh-CN" altLang="en-US" sz="1200" dirty="0"/>
              <a:t>plt.show()</a:t>
            </a:r>
          </a:p>
          <a:p>
            <a:endParaRPr lang="zh-CN" altLang="en-US" sz="12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127D62F-72CE-4041-B9B8-35952C092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函数的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3D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图形（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function-3D.py</a:t>
            </a:r>
            <a:r>
              <a:rPr kumimoji="0" lang="en-US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4AC8A8-5559-9A42-AFA5-73F44AC9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409823"/>
            <a:ext cx="5486400" cy="7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6DC9CE-1637-4596-9056-687F8B59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运行结果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23047B-31EB-7C44-BECB-E8CC04DC0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5" r="2" b="14514"/>
          <a:stretch/>
        </p:blipFill>
        <p:spPr>
          <a:xfrm>
            <a:off x="1432716" y="1200150"/>
            <a:ext cx="6278568" cy="353187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935FCD2-B5E0-4640-97C2-3AC79AFF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BCF34A-C246-49F2-A6DB-E6F95D736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9</a:t>
            </a:fld>
            <a:endParaRPr lang="zh-CN" altLang="en-US"/>
          </a:p>
        </p:txBody>
      </p:sp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57DB43BA-8CD2-8142-BD20-004A3C9D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24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1187</Words>
  <Application>Microsoft Macintosh PowerPoint</Application>
  <PresentationFormat>全屏显示(16:9)</PresentationFormat>
  <Paragraphs>224</Paragraphs>
  <Slides>61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9" baseType="lpstr">
      <vt:lpstr>方正静蕾简体</vt:lpstr>
      <vt:lpstr>黑体</vt:lpstr>
      <vt:lpstr>华文新魏</vt:lpstr>
      <vt:lpstr>华文新魏</vt:lpstr>
      <vt:lpstr>宋体</vt:lpstr>
      <vt:lpstr>微软雅黑</vt:lpstr>
      <vt:lpstr>Arial</vt:lpstr>
      <vt:lpstr>Book Antiqua</vt:lpstr>
      <vt:lpstr>Calibri</vt:lpstr>
      <vt:lpstr>Courier New</vt:lpstr>
      <vt:lpstr>Lucida Sans</vt:lpstr>
      <vt:lpstr>Times New Roman</vt:lpstr>
      <vt:lpstr>Wingdings</vt:lpstr>
      <vt:lpstr>Wingdings 2</vt:lpstr>
      <vt:lpstr>Wingdings 3</vt:lpstr>
      <vt:lpstr>顶峰</vt:lpstr>
      <vt:lpstr>Equation.DSMT4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利用梯度递减求极小值示意图 </vt:lpstr>
      <vt:lpstr>利用梯度递减更新网络权值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批量梯度递减法与随机梯度递减法的 权值调整路线对比 </vt:lpstr>
      <vt:lpstr>PowerPoint 演示文稿</vt:lpstr>
      <vt:lpstr>实战：基于梯度递减的线性回归算法 </vt:lpstr>
      <vt:lpstr>PowerPoint 演示文稿</vt:lpstr>
      <vt:lpstr>基于梯度递减优化算法的挑战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神经元的两部分功能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范例5-6　利用BP算法解决异或问题（bp-xor.py）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Yuhong Zhang</dc:creator>
  <cp:lastModifiedBy>Yuhong Zhang</cp:lastModifiedBy>
  <cp:revision>4</cp:revision>
  <dcterms:created xsi:type="dcterms:W3CDTF">2020-12-02T02:54:25Z</dcterms:created>
  <dcterms:modified xsi:type="dcterms:W3CDTF">2020-12-10T08:25:52Z</dcterms:modified>
</cp:coreProperties>
</file>